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2" r:id="rId2"/>
    <p:sldId id="467" r:id="rId3"/>
    <p:sldId id="470" r:id="rId4"/>
    <p:sldId id="471" r:id="rId5"/>
    <p:sldId id="472" r:id="rId6"/>
    <p:sldId id="474" r:id="rId7"/>
    <p:sldId id="475" r:id="rId8"/>
    <p:sldId id="476" r:id="rId9"/>
    <p:sldId id="477" r:id="rId10"/>
    <p:sldId id="473" r:id="rId11"/>
    <p:sldId id="478" r:id="rId12"/>
    <p:sldId id="479" r:id="rId13"/>
    <p:sldId id="469" r:id="rId14"/>
  </p:sldIdLst>
  <p:sldSz cx="9144000" cy="6858000" type="screen4x3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38"/>
    <a:srgbClr val="D3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73602-AC24-43D5-BE35-83467ABFEB5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49C9-7F2C-40FE-96AD-9C8213689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6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13A4-080E-4EDF-8271-92E62802AF66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7C99-258F-4245-87C5-49D83F306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5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8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0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7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0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6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1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9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0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5EC9-A344-4AF1-89C8-C9954E77BC29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3FC-39B2-40A7-A982-7C1FEC5EC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2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06580" y="2251235"/>
            <a:ext cx="8215440" cy="203243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400" b="1" dirty="0">
                <a:solidFill>
                  <a:srgbClr val="D3D800"/>
                </a:solidFill>
                <a:latin typeface="Arial Black" panose="020B0A04020102020204" pitchFamily="34" charset="0"/>
              </a:rPr>
              <a:t>ТЕХНОЛОГИИ </a:t>
            </a:r>
            <a: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  <a:t>ПЕРЕРАБОТКИ</a:t>
            </a:r>
            <a:b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  <a:t>ОСАДКА СТОЧНЫХ</a:t>
            </a:r>
            <a:b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  <a:t>ВОД В ФОСФОРНЫЕ</a:t>
            </a:r>
            <a:b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  <a:t>УДОБРЕНИЯ И</a:t>
            </a:r>
            <a:b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D3D800"/>
                </a:solidFill>
                <a:latin typeface="Arial Black" panose="020B0A04020102020204" pitchFamily="34" charset="0"/>
              </a:rPr>
              <a:t>БИОКОКС</a:t>
            </a:r>
            <a:endParaRPr lang="ru-RU" altLang="ru-RU" sz="2400" b="1" dirty="0">
              <a:solidFill>
                <a:srgbClr val="D3D800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06580" y="5226784"/>
            <a:ext cx="39989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Комаров Александр Юрьевич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Управляющий партнер</a:t>
            </a:r>
          </a:p>
          <a:p>
            <a:pPr eaLnBrk="1" hangingPunct="1"/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+7 (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926</a:t>
            </a:r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224</a:t>
            </a:r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55-85</a:t>
            </a:r>
          </a:p>
          <a:p>
            <a:r>
              <a:rPr lang="en-US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a.komarov@aktivil.com</a:t>
            </a:r>
            <a:endParaRPr lang="ru-RU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3" y="87449"/>
            <a:ext cx="2399528" cy="1794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87" y="259425"/>
            <a:ext cx="1222250" cy="874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98" y="1221492"/>
            <a:ext cx="1204540" cy="468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9" y="2767909"/>
            <a:ext cx="3976453" cy="39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808515" y="511152"/>
            <a:ext cx="4506686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Технология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428625" y="1714500"/>
            <a:ext cx="2928938" cy="1143000"/>
          </a:xfrm>
          <a:prstGeom prst="homePlate">
            <a:avLst>
              <a:gd name="adj" fmla="val 27635"/>
            </a:avLst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Обезвоживание </a:t>
            </a:r>
            <a:r>
              <a:rPr lang="ru-RU" sz="2400" b="1" dirty="0" err="1">
                <a:solidFill>
                  <a:srgbClr val="FFFF00"/>
                </a:solidFill>
              </a:rPr>
              <a:t>Пеллетирование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Нашивка 5"/>
          <p:cNvSpPr/>
          <p:nvPr/>
        </p:nvSpPr>
        <p:spPr>
          <a:xfrm>
            <a:off x="3143250" y="1714500"/>
            <a:ext cx="2643188" cy="1143000"/>
          </a:xfrm>
          <a:prstGeom prst="chevron">
            <a:avLst>
              <a:gd name="adj" fmla="val 27965"/>
            </a:avLst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Сушка</a:t>
            </a:r>
          </a:p>
        </p:txBody>
      </p:sp>
      <p:sp>
        <p:nvSpPr>
          <p:cNvPr id="12" name="Нашивка 6"/>
          <p:cNvSpPr/>
          <p:nvPr/>
        </p:nvSpPr>
        <p:spPr>
          <a:xfrm>
            <a:off x="5572125" y="1714500"/>
            <a:ext cx="3071813" cy="1143000"/>
          </a:xfrm>
          <a:prstGeom prst="chevron">
            <a:avLst>
              <a:gd name="adj" fmla="val 27965"/>
            </a:avLst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Пиролиз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37608"/>
              </p:ext>
            </p:extLst>
          </p:nvPr>
        </p:nvGraphicFramePr>
        <p:xfrm>
          <a:off x="1357313" y="3929063"/>
          <a:ext cx="600075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№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Продукт передела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Вес, кг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Иловый осадок, влажность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Иловый осадок, влажность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Илов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ый осадок, влажность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Биококс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214313" y="3071813"/>
            <a:ext cx="1000125" cy="500062"/>
          </a:xfrm>
          <a:prstGeom prst="ellipse">
            <a:avLst/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71750" y="3071813"/>
            <a:ext cx="1000125" cy="500062"/>
          </a:xfrm>
          <a:prstGeom prst="ellipse">
            <a:avLst/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00625" y="3071813"/>
            <a:ext cx="1000125" cy="500062"/>
          </a:xfrm>
          <a:prstGeom prst="ellipse">
            <a:avLst/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7786688" y="3071813"/>
            <a:ext cx="1000125" cy="500062"/>
          </a:xfrm>
          <a:prstGeom prst="ellipse">
            <a:avLst/>
          </a:prstGeom>
          <a:solidFill>
            <a:schemeClr val="accent6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14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257" y="1819275"/>
            <a:ext cx="3863482" cy="47306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 технологии «Активил» - реактор на основе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многоподовой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пиролизной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печи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процесс непрерывный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определённых условиях процесс энергетически самодостаточен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808515" y="511152"/>
            <a:ext cx="4506686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Технология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  <p:pic>
        <p:nvPicPr>
          <p:cNvPr id="8" name="Picture 4" descr="SAM_07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19275"/>
            <a:ext cx="3500438" cy="47529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сотрудничеству:</a:t>
            </a: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Владельцев и операторов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очистных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сооружений </a:t>
            </a: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Проектные организации и инжиниринговые компании</a:t>
            </a: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Организации, оказывающие услуги в сфере ремедиации загрязнённых территорий и рекультивации полигонов ТКО</a:t>
            </a: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Инвесторов, заинтересованных в реализации инвестиционных проектов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Потенциальных потребителей биококса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860766" y="511152"/>
            <a:ext cx="5007111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Сотрудничество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3" y="87449"/>
            <a:ext cx="2399528" cy="1794769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72510" y="4183175"/>
            <a:ext cx="39989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Комаров Александр Юрьевич</a:t>
            </a:r>
            <a:endParaRPr lang="en-US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Управляющий партнер</a:t>
            </a:r>
          </a:p>
          <a:p>
            <a:pPr algn="ctr"/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+7 (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926</a:t>
            </a:r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224</a:t>
            </a:r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55-85</a:t>
            </a:r>
            <a:b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a.komarov@aktivil.com</a:t>
            </a:r>
            <a:endParaRPr lang="ru-RU" alt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www.aktivil.com</a:t>
            </a:r>
            <a:r>
              <a:rPr lang="en-US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851832" y="2970533"/>
            <a:ext cx="54403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СПАСИБО ЗА ВНИМАНИЕ</a:t>
            </a:r>
            <a:endParaRPr lang="ru-RU" altLang="ru-RU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ru-RU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Год создания: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разработка технологий переработки осадка сточных вод с целью получения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фосфорных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удобрений и биококса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Сколково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Инвесторы: 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Российская венчурная компания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Группа частных инвесторов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93765" y="511152"/>
            <a:ext cx="3903593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О компании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водоочистки городских канализационных стоков образуется осадок сточных вод (ОСВ)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 – крупнотоннажный отход: на одного городского жителя в год образуется 30-35 кг ОСВ в сухом весе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патогенной микрофлоры, тяжёлых металлов 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ксенобиотиков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4 класс опасности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Имеющиеся технологии предполагают только затратную утилизацию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93765" y="511152"/>
            <a:ext cx="3903593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Проблема </a:t>
            </a:r>
            <a:r>
              <a:rPr lang="en-US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I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способ утилизации в России - захоронение на полигонах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на иловых картах - отравление почв и почвенных вод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токсикантами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 воздействием естественных осадков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илосжигания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до 40% токсичной золы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потеря фосфорсодержащего сырья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Эвтофикация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отравление почвенных вод, рек и вод мирового океана фосфором вызывает бурный рост сине-зелёных водорослей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93765" y="511152"/>
            <a:ext cx="3903593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Проблема</a:t>
            </a:r>
            <a:r>
              <a:rPr lang="en-US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 II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утилизация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 + получение из него коммерчески востребованных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затратная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утилизация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оптимальный продукт по соотношению цена / капитальные затраты - биококс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Рецикл фосфорсодержащего сырья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технологии «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Активил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 трем ключевым требованиям: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Технологическая реализуемость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целесообразность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93765" y="511152"/>
            <a:ext cx="3903593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Решение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Биококс - категория углеродосодержащих материалов, получаемых при переработке органических отходов природного происхождения методом пиролиза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Отходы, перерабатываемые с целью получения биококса: осадок сточных вод, опилки, стружки, древесная щепа, кора, солома, шелуха различных с/х культур, ветки и пр.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Наибольшую ценность представляет биококс, получаемый из ОСВ вследствие высокого содержания в ОСВ фосфора и азота, соответственно, до 20% и 18%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93765" y="511152"/>
            <a:ext cx="3903593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Биококс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5349" y="1977887"/>
            <a:ext cx="5091390" cy="457200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влияет:</a:t>
            </a:r>
          </a:p>
          <a:p>
            <a:r>
              <a:rPr lang="ru-RU" sz="2400" b="1" dirty="0"/>
              <a:t>Химический состав ОСВ, в </a:t>
            </a:r>
            <a:r>
              <a:rPr lang="ru-RU" sz="2400" b="1" dirty="0" err="1"/>
              <a:t>т.ч</a:t>
            </a:r>
            <a:r>
              <a:rPr lang="ru-RU" sz="2400" b="1" dirty="0"/>
              <a:t>. процент содержания фосфора и азота</a:t>
            </a:r>
          </a:p>
          <a:p>
            <a:r>
              <a:rPr lang="ru-RU" sz="2400" b="1" dirty="0"/>
              <a:t>Наличие/отсутствие в городе производственных предприятий и характер их деятельности</a:t>
            </a:r>
          </a:p>
          <a:p>
            <a:r>
              <a:rPr lang="ru-RU" sz="2400" b="1" dirty="0"/>
              <a:t>Применяемые технологии водоочистки</a:t>
            </a:r>
          </a:p>
          <a:p>
            <a:r>
              <a:rPr lang="ru-RU" sz="2400" b="1" dirty="0"/>
              <a:t>Степень износа очистных сооружений </a:t>
            </a:r>
          </a:p>
          <a:p>
            <a:r>
              <a:rPr lang="ru-RU" sz="2400" b="1" dirty="0"/>
              <a:t>Наличие минеральных </a:t>
            </a:r>
            <a:r>
              <a:rPr lang="ru-RU" sz="2400" b="1" dirty="0" smtClean="0"/>
              <a:t>загрязнений</a:t>
            </a:r>
            <a:endParaRPr lang="ru-RU" sz="2400" b="1" dirty="0"/>
          </a:p>
          <a:p>
            <a:r>
              <a:rPr lang="ru-RU" sz="2400" b="1" dirty="0"/>
              <a:t>Особенности технологического процесса и оборудования, применяемые для получения биококса</a:t>
            </a:r>
          </a:p>
          <a:p>
            <a:r>
              <a:rPr lang="ru-RU" sz="2400" b="1" dirty="0"/>
              <a:t>Планируемая сфера применения биококса</a:t>
            </a: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612571" y="511152"/>
            <a:ext cx="4911635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Биококс из ОСВ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  <p:pic>
        <p:nvPicPr>
          <p:cNvPr id="8" name="Рисунок 7" descr="C:\Users\admin\AppData\Local\Microsoft\Windows\INetCache\Content.Word\20170404_120954_resize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1820225"/>
            <a:ext cx="2976699" cy="448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7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220688" y="511152"/>
            <a:ext cx="6165668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Биококс «Активил»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38655" y="1982480"/>
            <a:ext cx="4241905" cy="2097265"/>
          </a:xfrm>
          <a:prstGeom prst="roundRect">
            <a:avLst/>
          </a:prstGeom>
          <a:noFill/>
          <a:ln w="25400">
            <a:solidFill>
              <a:srgbClr val="3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Почвенный сорбент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8656" y="1973114"/>
            <a:ext cx="4346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Почвенный сорбент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Восстановление и улучшение качества почв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Удержание почвенной влаги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в городском хозяйстве без вывоза на переработку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Минимальный уровень потерь фосфора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Ускоренное образование гумуса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Борьба с опустыниванием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89965" y="1982481"/>
            <a:ext cx="4241905" cy="2097264"/>
          </a:xfrm>
          <a:prstGeom prst="roundRect">
            <a:avLst/>
          </a:prstGeom>
          <a:noFill/>
          <a:ln w="25400">
            <a:solidFill>
              <a:srgbClr val="3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Почвенный сорбент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8654" y="4310407"/>
            <a:ext cx="4241905" cy="2068343"/>
          </a:xfrm>
          <a:prstGeom prst="roundRect">
            <a:avLst/>
          </a:prstGeom>
          <a:noFill/>
          <a:ln w="25400">
            <a:solidFill>
              <a:srgbClr val="3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Почвенный сорбент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89965" y="1973113"/>
            <a:ext cx="4346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II. </a:t>
            </a:r>
            <a:r>
              <a:rPr lang="ru-RU" b="1" dirty="0" smtClean="0"/>
              <a:t>Рекультивация полигонов ТКО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Удержание в теле полигона метана и углекислого газа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Удержание в теле полигона токсичных жидкостей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уровня неприятных запахов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Предотвращение пожаров за счёт удержания и связывания метана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8656" y="4285869"/>
            <a:ext cx="4346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III. </a:t>
            </a:r>
            <a:r>
              <a:rPr lang="ru-RU" b="1" dirty="0" smtClean="0"/>
              <a:t>Органическое топливо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Процесс пиролиза ОСВ происходит при температурах не выше 700 С, что предопределяет незначительный уровень перехода ТМ в отходящие газы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 требуется дорогостоящих систем газоочистки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Возможность длительного хранения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9965" y="4285868"/>
            <a:ext cx="42419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IV. </a:t>
            </a:r>
            <a:r>
              <a:rPr lang="ru-RU" b="1" dirty="0" smtClean="0"/>
              <a:t>Дальнейшее захоронение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 требует строительства </a:t>
            </a:r>
            <a:r>
              <a:rPr lang="ru-RU" sz="1600" dirty="0" err="1" smtClean="0"/>
              <a:t>илосжигающих</a:t>
            </a:r>
            <a:r>
              <a:rPr lang="ru-RU" sz="1600" dirty="0" smtClean="0"/>
              <a:t> заводов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Приемлемая капиталоёмкость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класса опасности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 перевозке и захоронении не пылит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Одновременно с ОСВ можно утилизировать иные отходы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89965" y="4310407"/>
            <a:ext cx="4241905" cy="2097264"/>
          </a:xfrm>
          <a:prstGeom prst="roundRect">
            <a:avLst/>
          </a:prstGeom>
          <a:noFill/>
          <a:ln w="25400">
            <a:solidFill>
              <a:srgbClr val="32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2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0"/>
            <a:ext cx="9152754" cy="14918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535" y="1977887"/>
            <a:ext cx="8275204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Одновременно: утилизация ОСВ + получение из него коммерчески востребованных продуктов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ОСВ в коммерчески востребованный продукт, а не его затратная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утилизация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Рецикл фосфорсодержащего сырья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технологии «АктивИл» трем ключевым требованиям: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Технологическая реализуемость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целесообразность</a:t>
            </a:r>
          </a:p>
          <a:p>
            <a:pPr marL="1076325" indent="-442913">
              <a:buSzPct val="70000"/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42913" eaLnBrk="1" fontAlgn="auto" hangingPunct="1">
              <a:spcAft>
                <a:spcPts val="0"/>
              </a:spcAft>
              <a:buSzPct val="70000"/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2808515" y="511152"/>
            <a:ext cx="4506686" cy="4695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328438"/>
                </a:solidFill>
                <a:latin typeface="Arial Black" panose="020B0A04020102020204" pitchFamily="34" charset="0"/>
              </a:rPr>
              <a:t>Технология</a:t>
            </a:r>
            <a:endParaRPr lang="ru-RU" altLang="ru-RU" sz="4000" b="1" dirty="0">
              <a:solidFill>
                <a:srgbClr val="328438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5059"/>
            <a:ext cx="1488314" cy="111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7" y="5421087"/>
            <a:ext cx="828862" cy="593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03" y="6139542"/>
            <a:ext cx="858035" cy="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5411</TotalTime>
  <Words>622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Тема Office</vt:lpstr>
      <vt:lpstr>ТЕХНОЛОГИИ ПЕРЕРАБОТКИ ОСАДКА СТОЧНЫХ ВОД В ФОСФОРНЫЕ УДОБРЕНИЯ И БИОКОКС</vt:lpstr>
      <vt:lpstr>О компании</vt:lpstr>
      <vt:lpstr>Проблема I</vt:lpstr>
      <vt:lpstr>Проблема II</vt:lpstr>
      <vt:lpstr>Решение</vt:lpstr>
      <vt:lpstr>Биококс</vt:lpstr>
      <vt:lpstr>Биококс из ОСВ</vt:lpstr>
      <vt:lpstr>Биококс «Активил»</vt:lpstr>
      <vt:lpstr>Технология</vt:lpstr>
      <vt:lpstr>Технология</vt:lpstr>
      <vt:lpstr>Технология</vt:lpstr>
      <vt:lpstr>Сотрудничество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осадка сточных вод с целью получения фосфатных удобрений</dc:title>
  <dc:creator>admin</dc:creator>
  <cp:lastModifiedBy>admin</cp:lastModifiedBy>
  <cp:revision>178</cp:revision>
  <cp:lastPrinted>2017-04-16T13:45:25Z</cp:lastPrinted>
  <dcterms:created xsi:type="dcterms:W3CDTF">2017-04-13T04:27:42Z</dcterms:created>
  <dcterms:modified xsi:type="dcterms:W3CDTF">2017-06-04T17:11:23Z</dcterms:modified>
</cp:coreProperties>
</file>