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6" r:id="rId2"/>
    <p:sldId id="260" r:id="rId3"/>
    <p:sldId id="261" r:id="rId4"/>
    <p:sldId id="259" r:id="rId5"/>
    <p:sldId id="262" r:id="rId6"/>
    <p:sldId id="272" r:id="rId7"/>
    <p:sldId id="271" r:id="rId8"/>
    <p:sldId id="273" r:id="rId9"/>
    <p:sldId id="270" r:id="rId10"/>
    <p:sldId id="269" r:id="rId1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2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15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86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75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28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897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84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34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3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9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1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0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7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4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6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248A6-28F2-4C81-8CD3-1AF97F634B13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2A2413-109B-461C-99AB-E25C18F1DC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50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9012" y="-19893"/>
            <a:ext cx="9457878" cy="2881378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ru-RU" sz="4800" dirty="0">
                <a:solidFill>
                  <a:srgbClr val="0070C0"/>
                </a:solidFill>
              </a:rPr>
              <a:t>БУДУЩЕЕ РОССИЙСКИХ ГОРОДОВ. СОВРЕМЕННЫЙ ПОДХОД К УПРАВЛЕНИЮ ОТХОДАМИ В МЕСТАХ ОБЩЕСТВЕННОГО ПОЛЬЗОВАНИЯ.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29316" y="5876809"/>
            <a:ext cx="4548077" cy="691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dirty="0"/>
            </a:br>
            <a:br>
              <a:rPr lang="en-US" dirty="0"/>
            </a:br>
            <a:r>
              <a:rPr lang="ru-RU" sz="2000" b="1" dirty="0">
                <a:solidFill>
                  <a:srgbClr val="0070C0"/>
                </a:solidFill>
              </a:rPr>
              <a:t>Докладчик ГК «НЕТМУС»: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Туркин Владимир Владимирович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94" y="3091103"/>
            <a:ext cx="2650268" cy="2326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5" y="3115054"/>
            <a:ext cx="3666211" cy="2302518"/>
          </a:xfrm>
          <a:prstGeom prst="rect">
            <a:avLst/>
          </a:prstGeom>
        </p:spPr>
      </p:pic>
      <p:pic>
        <p:nvPicPr>
          <p:cNvPr id="9" name="Рисунок 8" descr="C:\Users\Alexander Shchetinin\Desktop\БИНОЛОДЖИ\Binology Web\hand-holding-phon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28" y="3265312"/>
            <a:ext cx="1933088" cy="1978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3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0593" y="5226547"/>
            <a:ext cx="7390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СПАСИБО ЗА ВНИМАНИЕ</a:t>
            </a:r>
            <a:r>
              <a:rPr lang="en-US" sz="4400" b="1" dirty="0">
                <a:solidFill>
                  <a:srgbClr val="0070C0"/>
                </a:solidFill>
              </a:rPr>
              <a:t>!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8" y="131249"/>
            <a:ext cx="8268896" cy="46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5238" y="0"/>
            <a:ext cx="8445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Совсем кратко о стандартных способах работы с отходами после их сбора: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828" y="1293847"/>
            <a:ext cx="915667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1</a:t>
            </a:r>
            <a:r>
              <a:rPr lang="en-US" sz="3200" b="1" dirty="0">
                <a:solidFill>
                  <a:srgbClr val="00B050"/>
                </a:solidFill>
              </a:rPr>
              <a:t>#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ПОВСЕМЕСТНОЕ ВНЕДРЕНИЕ МУСОРОСОРТИРОВОЧНЫХ КОМПЛЕКСОВ ДЛЯ </a:t>
            </a:r>
          </a:p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ГЛУБОКОГО ОТБОРА ПОЛЕЗНЫХ ФРАКЦИЙ ИЗ ОТХОДОВ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8" y="2694789"/>
            <a:ext cx="4113402" cy="30850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58561" y="2721114"/>
            <a:ext cx="44635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Мусоросортировочные комплексы объемом от 20 до 200 тыс. тонн в год способны выделять от 7 до 24 % вторичного сырья из отходов, в том числе пленку, картон и бумагу, металл, пластик, дерево, стекло, ПЭТ бутылку и пр. </a:t>
            </a:r>
          </a:p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Стоимость подобных проектов составляет от 10 млн. рублей и выше.</a:t>
            </a:r>
          </a:p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Срок окупаемости таких комплексов составляет от 24 до 60 месяцев. </a:t>
            </a:r>
          </a:p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ru-RU" sz="1600" dirty="0">
                <a:solidFill>
                  <a:srgbClr val="00B050"/>
                </a:solidFill>
                <a:latin typeface="+mj-lt"/>
              </a:rPr>
              <a:t> 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40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55405" y="0"/>
            <a:ext cx="8485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Совсем кратко о стандартных способах работы с отходами после их сбора: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828" y="1222057"/>
            <a:ext cx="8443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2</a:t>
            </a:r>
            <a:r>
              <a:rPr lang="en-US" sz="3200" b="1" dirty="0">
                <a:solidFill>
                  <a:srgbClr val="00B050"/>
                </a:solidFill>
              </a:rPr>
              <a:t>#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ПОВСЕМЕСТНОЕ ВНЕДРЕНИЕ МУСОРОПЕРЕГРУЗОЧНЫХ КОМПЛЕКСОВ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58561" y="2721114"/>
            <a:ext cx="44635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Автоматические мусороперегрузочные комплексы способны перерабатывать до 150 тыс. тонн отходов в год. Экономический эффект достигается за счет снижения объема отходов к перевозке для захоронения. Объем ТКО при перевозке снижается более чем в 3 - 4 раза. Экономится ФОТ работников, ГСМ и снижается количество необходимого автотранспорта и его амортизация.  </a:t>
            </a:r>
          </a:p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ru-RU" sz="1600" dirty="0">
                <a:solidFill>
                  <a:srgbClr val="00B050"/>
                </a:solidFill>
                <a:latin typeface="+mj-lt"/>
              </a:rPr>
              <a:t> 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8" y="2721115"/>
            <a:ext cx="4236082" cy="23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0507" y="-1"/>
            <a:ext cx="8988523" cy="619433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ru-RU" sz="3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Умные города мира. Мировые тренды</a:t>
            </a:r>
            <a:r>
              <a:rPr lang="ru-RU" sz="36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0510" y="772411"/>
            <a:ext cx="8581938" cy="8833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1. Нью-Йорк. Система анализа данных выстрелов </a:t>
            </a:r>
            <a:r>
              <a:rPr lang="ru-RU" sz="2000" b="1"/>
              <a:t>и пожаров</a:t>
            </a:r>
            <a:r>
              <a:rPr lang="en-US" sz="2000" b="1"/>
              <a:t>; </a:t>
            </a:r>
            <a:r>
              <a:rPr lang="ru-RU" sz="2000" b="1" dirty="0"/>
              <a:t>умные урны.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0509" y="1879909"/>
            <a:ext cx="8569365" cy="8833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2. Лондон. Система анализа транспортных потоков</a:t>
            </a:r>
            <a:r>
              <a:rPr lang="en-US" sz="2000" b="1" dirty="0"/>
              <a:t>; </a:t>
            </a:r>
            <a:r>
              <a:rPr lang="ru-RU" sz="2000" b="1" dirty="0"/>
              <a:t>система предсказания пожаров.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0509" y="2987407"/>
            <a:ext cx="8569366" cy="8833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3. Барселона. Единая платформа всевозможных датчиков</a:t>
            </a:r>
            <a:r>
              <a:rPr lang="en-US" sz="2000" b="1" dirty="0"/>
              <a:t>: </a:t>
            </a:r>
            <a:r>
              <a:rPr lang="ru-RU" sz="2000" b="1" dirty="0"/>
              <a:t>водоснабжения, света, энергетики, дорожной обстановки, уровня шума и т.д.</a:t>
            </a:r>
            <a:r>
              <a:rPr lang="en-US" sz="2000" b="1" dirty="0"/>
              <a:t>; </a:t>
            </a:r>
            <a:r>
              <a:rPr lang="ru-RU" sz="2000" b="1" dirty="0"/>
              <a:t>система умного сбора мусора.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0508" y="4094905"/>
            <a:ext cx="8569366" cy="8833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/>
          </a:p>
          <a:p>
            <a:r>
              <a:rPr lang="ru-RU" sz="2000" b="1" dirty="0"/>
              <a:t>4. Сидней. Адаптивная система контроля дорожного движения</a:t>
            </a:r>
            <a:r>
              <a:rPr lang="en-US" sz="2000" b="1" dirty="0"/>
              <a:t>; </a:t>
            </a:r>
            <a:r>
              <a:rPr lang="ru-RU" sz="2000" b="1" dirty="0"/>
              <a:t>мониторинг состояния городской атмосферы.</a:t>
            </a:r>
          </a:p>
          <a:p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30508" y="5202403"/>
            <a:ext cx="8569366" cy="8833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5. Москва. </a:t>
            </a:r>
            <a:r>
              <a:rPr lang="en-US" sz="2000" b="1" dirty="0"/>
              <a:t>???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314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5574" y="0"/>
            <a:ext cx="79913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Существующие проблемы с отходами в местах общественного пользования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829" y="1274183"/>
            <a:ext cx="8849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 ОСНОВНЫМ ПРОБЛЕМАМ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СВЯЗАННЫМ С ИСПОЛЬЗОВАНИЕМ УСТАРЕВШЕЙ ТЕХНОЛОГИИ СБОРА И ВРЕМЕННОГО НАКОПЛЕНИЯ ОТХОДОВ ОТ НАСЕЛЕНИЯ В МЕСТАХ ОБЩЕСТВЕННОГО ПОЛЬЗОВАНИЯ МОЖНО ОТНЕСТИ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1389" y="3228917"/>
            <a:ext cx="5137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Переполнение урн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Непрезентабельный вид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Повышенные затраты на эксплуатацию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Нехватка урн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Открытая конструкция урн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Погодные условия</a:t>
            </a:r>
          </a:p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ru-RU" sz="1600" dirty="0">
                <a:solidFill>
                  <a:srgbClr val="00B050"/>
                </a:solidFill>
                <a:latin typeface="+mj-lt"/>
              </a:rPr>
              <a:t> 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2609921"/>
            <a:ext cx="3942736" cy="28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5574" y="0"/>
            <a:ext cx="79913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Решение проблемы и создание умных городов в РФ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829" y="1019993"/>
            <a:ext cx="8849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BINOLOGY –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ЭТО ТЕХНОЛОГИЧНАЯ УРНА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ПОЗВОЛЯЮЩАЯ КАРДИНАЛЬНО ПОМЕНЯТЬ ПОДХОД К РАБОТЕ С ОТХОДАМИ В СФЕРЕ НАКОПЛЕНИЯ МУСОРА В ОБЩЕСТВЕННЫХ МЕСТАХ.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" name="BINOLOGY - УМНАЯ УРНА ДЛЯ СБОРА ОТХОДОВ  WWW.BINOLOGY.R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574" y="1927123"/>
            <a:ext cx="8167330" cy="45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5573" y="0"/>
            <a:ext cx="8504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Технология </a:t>
            </a:r>
            <a:r>
              <a:rPr lang="en-US" sz="3200" b="1" dirty="0">
                <a:solidFill>
                  <a:srgbClr val="0070C0"/>
                </a:solidFill>
              </a:rPr>
              <a:t>BINOLOGY </a:t>
            </a:r>
            <a:r>
              <a:rPr lang="ru-RU" sz="3200" b="1" dirty="0">
                <a:solidFill>
                  <a:srgbClr val="0070C0"/>
                </a:solidFill>
              </a:rPr>
              <a:t>для умных городов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любой страны мира позволяет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829" y="1274183"/>
            <a:ext cx="8849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ВНЕДРИТЬ СОВРЕМЕННЫЙ ПОДХОД К СБОРУ ОТХОДОВ В МЕСТАХ ОБЩЕСТВЕННОГО ПОЛЬЗОВАНИЯ И СНИЗИТЬ ТЕКУЩИЕ ЗАТРАТЫ НА СБОР ОТХОДОВ</a:t>
            </a: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44" y="2721114"/>
            <a:ext cx="53651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Уменьшить объем отходов до 8 раз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Снизить затраты на перевозку до 20 раз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Реализовать раздельный сбор отходов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Ограничить доступ животных и птиц к отходам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Ввести максимальную автоматизацию управления</a:t>
            </a:r>
          </a:p>
          <a:p>
            <a:pPr marL="342900" indent="-342900" algn="just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Реализовать чистоту вокруг урны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Запустить новую рекламную площадку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Внедрить учет рабочего времени водителей 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Внедрить прессование отходов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Внедрить использование солнечной энергии</a:t>
            </a:r>
          </a:p>
          <a:p>
            <a:pPr marL="342900" indent="-342900">
              <a:buAutoNum type="arabicPeriod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ru-RU" sz="1600" dirty="0">
                <a:solidFill>
                  <a:srgbClr val="00B050"/>
                </a:solidFill>
                <a:latin typeface="+mj-lt"/>
              </a:rPr>
              <a:t> </a:t>
            </a:r>
            <a:endParaRPr lang="ru-RU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2" y="2749066"/>
            <a:ext cx="3457478" cy="33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5573" y="0"/>
            <a:ext cx="8504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Места установки и использования умной урны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" y="1295775"/>
            <a:ext cx="2811016" cy="1913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9" y="1295775"/>
            <a:ext cx="2651762" cy="1913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93" y="1295775"/>
            <a:ext cx="2516809" cy="1913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" y="4105251"/>
            <a:ext cx="2811016" cy="1863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8" y="4101851"/>
            <a:ext cx="2651763" cy="1863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93" y="4101851"/>
            <a:ext cx="2516809" cy="1863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429693"/>
              </p:ext>
            </p:extLst>
          </p:nvPr>
        </p:nvGraphicFramePr>
        <p:xfrm>
          <a:off x="766412" y="3369119"/>
          <a:ext cx="2811016" cy="493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1016">
                  <a:extLst>
                    <a:ext uri="{9D8B030D-6E8A-4147-A177-3AD203B41FA5}">
                      <a16:colId xmlns:a16="http://schemas.microsoft.com/office/drawing/2014/main" val="250556057"/>
                    </a:ext>
                  </a:extLst>
                </a:gridCol>
              </a:tblGrid>
              <a:tr h="493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Остановки общественного транспорта, аэропорты, вокзалы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7078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675548"/>
              </p:ext>
            </p:extLst>
          </p:nvPr>
        </p:nvGraphicFramePr>
        <p:xfrm>
          <a:off x="3762379" y="3369119"/>
          <a:ext cx="2651762" cy="493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1762">
                  <a:extLst>
                    <a:ext uri="{9D8B030D-6E8A-4147-A177-3AD203B41FA5}">
                      <a16:colId xmlns:a16="http://schemas.microsoft.com/office/drawing/2014/main" val="250556057"/>
                    </a:ext>
                  </a:extLst>
                </a:gridCol>
              </a:tblGrid>
              <a:tr h="493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Торговые и развлекательные </a:t>
                      </a:r>
                    </a:p>
                    <a:p>
                      <a:pPr marL="0" indent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Центры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7078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905978"/>
              </p:ext>
            </p:extLst>
          </p:nvPr>
        </p:nvGraphicFramePr>
        <p:xfrm>
          <a:off x="6599095" y="6107279"/>
          <a:ext cx="2516807" cy="489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6807">
                  <a:extLst>
                    <a:ext uri="{9D8B030D-6E8A-4147-A177-3AD203B41FA5}">
                      <a16:colId xmlns:a16="http://schemas.microsoft.com/office/drawing/2014/main" val="250556057"/>
                    </a:ext>
                  </a:extLst>
                </a:gridCol>
              </a:tblGrid>
              <a:tr h="489464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Выставочные комплексы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7078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78777"/>
              </p:ext>
            </p:extLst>
          </p:nvPr>
        </p:nvGraphicFramePr>
        <p:xfrm>
          <a:off x="3762378" y="6111401"/>
          <a:ext cx="2651762" cy="485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1762">
                  <a:extLst>
                    <a:ext uri="{9D8B030D-6E8A-4147-A177-3AD203B41FA5}">
                      <a16:colId xmlns:a16="http://schemas.microsoft.com/office/drawing/2014/main" val="250556057"/>
                    </a:ext>
                  </a:extLst>
                </a:gridCol>
              </a:tblGrid>
              <a:tr h="485342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Государственные учреждения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7078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027713"/>
              </p:ext>
            </p:extLst>
          </p:nvPr>
        </p:nvGraphicFramePr>
        <p:xfrm>
          <a:off x="766412" y="6093823"/>
          <a:ext cx="2811016" cy="467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1016">
                  <a:extLst>
                    <a:ext uri="{9D8B030D-6E8A-4147-A177-3AD203B41FA5}">
                      <a16:colId xmlns:a16="http://schemas.microsoft.com/office/drawing/2014/main" val="250556057"/>
                    </a:ext>
                  </a:extLst>
                </a:gridCol>
              </a:tblGrid>
              <a:tr h="467109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Университеты и учебные </a:t>
                      </a:r>
                    </a:p>
                    <a:p>
                      <a:pPr marL="0" indent="0" algn="ctr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заведения 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7078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799322"/>
              </p:ext>
            </p:extLst>
          </p:nvPr>
        </p:nvGraphicFramePr>
        <p:xfrm>
          <a:off x="6599093" y="3350882"/>
          <a:ext cx="2516807" cy="511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6807">
                  <a:extLst>
                    <a:ext uri="{9D8B030D-6E8A-4147-A177-3AD203B41FA5}">
                      <a16:colId xmlns:a16="http://schemas.microsoft.com/office/drawing/2014/main" val="250556057"/>
                    </a:ext>
                  </a:extLst>
                </a:gridCol>
              </a:tblGrid>
              <a:tr h="511302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Парки</a:t>
                      </a:r>
                      <a:r>
                        <a:rPr lang="en-US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скверы и аллеи </a:t>
                      </a:r>
                    </a:p>
                    <a:p>
                      <a:pPr marL="0" indent="0" algn="ctr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Городов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3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9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5239" y="0"/>
            <a:ext cx="8701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Требуются изменения Санитарных правил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Содержания территорий населенных мест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( СанПин 42-128-4690-88 от 1988 года )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88" y="2453828"/>
            <a:ext cx="4860910" cy="2760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9" y="2453827"/>
            <a:ext cx="3682542" cy="27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2365</TotalTime>
  <Words>446</Words>
  <Application>Microsoft Office PowerPoint</Application>
  <PresentationFormat>Широкоэкранный</PresentationFormat>
  <Paragraphs>65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Грань</vt:lpstr>
      <vt:lpstr>    БУДУЩЕЕ РОССИЙСКИХ ГОРОДОВ. СОВРЕМЕННЫЙ ПОДХОД К УПРАВЛЕНИЮ ОТХОДАМИ В МЕСТАХ ОБЩЕСТВЕННОГО ПОЛЬЗОВАНИЯ.</vt:lpstr>
      <vt:lpstr>Презентация PowerPoint</vt:lpstr>
      <vt:lpstr>Презентация PowerPoint</vt:lpstr>
      <vt:lpstr>    Умные города мира. Мировые тренды: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СОВРЕМЕННЫХ ТЕХНОЛОГИЙ В СФЕРЕ УПРАВЛЕНИЯ ОТХОДАМИ</dc:title>
  <dc:creator>Alexander Shchetinin</dc:creator>
  <cp:lastModifiedBy>djvoland@gmail.com</cp:lastModifiedBy>
  <cp:revision>174</cp:revision>
  <cp:lastPrinted>2017-05-24T13:40:15Z</cp:lastPrinted>
  <dcterms:created xsi:type="dcterms:W3CDTF">2014-11-16T16:44:31Z</dcterms:created>
  <dcterms:modified xsi:type="dcterms:W3CDTF">2017-05-24T14:46:22Z</dcterms:modified>
</cp:coreProperties>
</file>