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2" r:id="rId3"/>
    <p:sldId id="294" r:id="rId4"/>
    <p:sldId id="305" r:id="rId5"/>
    <p:sldId id="306" r:id="rId6"/>
    <p:sldId id="307" r:id="rId7"/>
    <p:sldId id="308" r:id="rId8"/>
    <p:sldId id="309" r:id="rId9"/>
    <p:sldId id="295" r:id="rId1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бовь Тонких" initials="ЛТ" lastIdx="1" clrIdx="0">
    <p:extLst>
      <p:ext uri="{19B8F6BF-5375-455C-9EA6-DF929625EA0E}">
        <p15:presenceInfo xmlns:p15="http://schemas.microsoft.com/office/powerpoint/2012/main" userId="52e131ac219cf62d" providerId="Windows Liv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452"/>
    <a:srgbClr val="FF97DA"/>
    <a:srgbClr val="A57190"/>
    <a:srgbClr val="7A71A3"/>
    <a:srgbClr val="BFFF4B"/>
    <a:srgbClr val="00CE7D"/>
    <a:srgbClr val="00A764"/>
    <a:srgbClr val="85E9B8"/>
    <a:srgbClr val="F50C0C"/>
    <a:srgbClr val="A72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83974" autoAdjust="0"/>
  </p:normalViewPr>
  <p:slideViewPr>
    <p:cSldViewPr snapToGrid="0">
      <p:cViewPr varScale="1">
        <p:scale>
          <a:sx n="61" d="100"/>
          <a:sy n="61" d="100"/>
        </p:scale>
        <p:origin x="16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4259"/>
          </a:xfrm>
          <a:prstGeom prst="rect">
            <a:avLst/>
          </a:prstGeom>
        </p:spPr>
        <p:txBody>
          <a:bodyPr vert="horz" lIns="90140" tIns="45070" rIns="90140" bIns="450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4259"/>
          </a:xfrm>
          <a:prstGeom prst="rect">
            <a:avLst/>
          </a:prstGeom>
        </p:spPr>
        <p:txBody>
          <a:bodyPr vert="horz" lIns="90140" tIns="45070" rIns="90140" bIns="45070" rtlCol="0"/>
          <a:lstStyle>
            <a:lvl1pPr algn="r">
              <a:defRPr sz="1200"/>
            </a:lvl1pPr>
          </a:lstStyle>
          <a:p>
            <a:fld id="{2A552530-CE9D-4BE5-8E60-22D2E27D661D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05"/>
            <a:ext cx="2945293" cy="494259"/>
          </a:xfrm>
          <a:prstGeom prst="rect">
            <a:avLst/>
          </a:prstGeom>
        </p:spPr>
        <p:txBody>
          <a:bodyPr vert="horz" lIns="90140" tIns="45070" rIns="90140" bIns="450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15" y="9378405"/>
            <a:ext cx="2945293" cy="494259"/>
          </a:xfrm>
          <a:prstGeom prst="rect">
            <a:avLst/>
          </a:prstGeom>
        </p:spPr>
        <p:txBody>
          <a:bodyPr vert="horz" lIns="90140" tIns="45070" rIns="90140" bIns="45070" rtlCol="0" anchor="b"/>
          <a:lstStyle>
            <a:lvl1pPr algn="r">
              <a:defRPr sz="1200"/>
            </a:lvl1pPr>
          </a:lstStyle>
          <a:p>
            <a:fld id="{792E2753-2FB1-4660-87C5-3082443FF9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064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5243" tIns="47622" rIns="95243" bIns="4762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5348"/>
          </a:xfrm>
          <a:prstGeom prst="rect">
            <a:avLst/>
          </a:prstGeom>
        </p:spPr>
        <p:txBody>
          <a:bodyPr vert="horz" lIns="95243" tIns="47622" rIns="95243" bIns="47622" rtlCol="0"/>
          <a:lstStyle>
            <a:lvl1pPr algn="r">
              <a:defRPr sz="1300"/>
            </a:lvl1pPr>
          </a:lstStyle>
          <a:p>
            <a:fld id="{A0C58E47-2A53-42A6-A7D3-DDA95C435D9E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43" tIns="47622" rIns="95243" bIns="476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5243" tIns="47622" rIns="95243" bIns="476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60" cy="495347"/>
          </a:xfrm>
          <a:prstGeom prst="rect">
            <a:avLst/>
          </a:prstGeom>
        </p:spPr>
        <p:txBody>
          <a:bodyPr vert="horz" lIns="95243" tIns="47622" rIns="95243" bIns="4762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60" cy="495347"/>
          </a:xfrm>
          <a:prstGeom prst="rect">
            <a:avLst/>
          </a:prstGeom>
        </p:spPr>
        <p:txBody>
          <a:bodyPr vert="horz" lIns="95243" tIns="47622" rIns="95243" bIns="47622" rtlCol="0" anchor="b"/>
          <a:lstStyle>
            <a:lvl1pPr algn="r">
              <a:defRPr sz="1300"/>
            </a:lvl1pPr>
          </a:lstStyle>
          <a:p>
            <a:fld id="{ED197CEB-0964-459B-A324-00BD428AA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965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3488"/>
            <a:ext cx="4441825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24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2606-6060-4AF9-8550-4964F390BCB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9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48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58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33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51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916D-E422-4EDF-9492-D0FC083DB4FB}" type="datetime1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0AF5-86B3-4BE1-BFE4-0A1630EBE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0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A284-9F65-4517-AFF7-3E8496204A4E}" type="datetime1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0AF5-86B3-4BE1-BFE4-0A1630EBE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FF8-5FE9-497D-B0CE-110D266E9A7B}" type="datetime1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0AF5-86B3-4BE1-BFE4-0A1630EBE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4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AADC-7E8F-477C-971B-B6EA254EC262}" type="datetime1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0AF5-86B3-4BE1-BFE4-0A1630EBE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6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53BC-28A4-4F15-BBD2-747818EB9176}" type="datetime1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0AF5-86B3-4BE1-BFE4-0A1630EBE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F05-5193-4238-8593-5F46CF087A48}" type="datetime1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0AF5-86B3-4BE1-BFE4-0A1630EBE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8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2B3E-42E0-456F-A5E2-D820D94B48FF}" type="datetime1">
              <a:rPr lang="ru-RU" smtClean="0"/>
              <a:pPr/>
              <a:t>06.06.2017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0AF5-86B3-4BE1-BFE4-0A1630EBE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44D1-2CBD-4639-AC79-555123583B2D}" type="datetime1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0AF5-86B3-4BE1-BFE4-0A1630EBE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1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FC86-39D8-418B-BEED-798FF91A81CB}" type="datetime1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0AF5-86B3-4BE1-BFE4-0A1630EBE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4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FAA-7566-41BA-B4D1-AB117740EC90}" type="datetime1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0AF5-86B3-4BE1-BFE4-0A1630EBE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1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139D-14D6-4A6B-9F64-F2911A40EC48}" type="datetime1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0AF5-86B3-4BE1-BFE4-0A1630EBE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7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4677-BCB4-4E28-AF7D-9F04966C04B4}" type="datetime1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E0AF5-86B3-4BE1-BFE4-0A1630EBE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1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812" y="3699802"/>
            <a:ext cx="89751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Актуализация схем размещения объектов ТКО и зонирование территории. </a:t>
            </a:r>
          </a:p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Взаимосвязь с единым тарифом регионального оператора.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3" y="437076"/>
            <a:ext cx="7138939" cy="25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6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222861" y="1423736"/>
            <a:ext cx="9224095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46" b="1" dirty="0">
              <a:ln w="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147DC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677" y="147261"/>
            <a:ext cx="8904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ГРУППЕ КОМПАНИЙ «</a:t>
            </a:r>
            <a:r>
              <a:rPr lang="ru-RU" sz="2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ЧИСТЫЙ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8" y="547371"/>
            <a:ext cx="8598466" cy="632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1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5515906"/>
            <a:ext cx="9144000" cy="11387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39000">
                <a:schemeClr val="accent6">
                  <a:lumMod val="20000"/>
                  <a:lumOff val="80000"/>
                </a:schemeClr>
              </a:gs>
              <a:gs pos="55000">
                <a:schemeClr val="accent6">
                  <a:lumMod val="60000"/>
                  <a:lumOff val="40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4932"/>
            <a:ext cx="9144000" cy="9345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39000">
                <a:schemeClr val="accent6">
                  <a:lumMod val="20000"/>
                  <a:lumOff val="80000"/>
                </a:schemeClr>
              </a:gs>
              <a:gs pos="55000">
                <a:schemeClr val="accent6">
                  <a:lumMod val="60000"/>
                  <a:lumOff val="40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61778" y="5515906"/>
            <a:ext cx="88204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ea typeface="NSimSun" panose="02010609030101010101" pitchFamily="49" charset="-122"/>
              </a:rPr>
              <a:t>• МИНИМАЛЬНО ВОЗМОЖНЫЙ ТАРИФ; </a:t>
            </a:r>
          </a:p>
          <a:p>
            <a:pPr algn="ctr"/>
            <a:r>
              <a:rPr lang="ru-RU" sz="2200" dirty="0">
                <a:ea typeface="NSimSun" panose="02010609030101010101" pitchFamily="49" charset="-122"/>
              </a:rPr>
              <a:t>• СКОРОСТЬ И КАЧЕСТВО РЕАЛИЗАЦИИ РЕФОРМЫ</a:t>
            </a:r>
          </a:p>
          <a:p>
            <a:pPr algn="ctr"/>
            <a:r>
              <a:rPr lang="ru-RU" sz="2200" dirty="0">
                <a:ea typeface="NSimSun" panose="02010609030101010101" pitchFamily="49" charset="-122"/>
              </a:rPr>
              <a:t>•МИНИМАЛЬНЫЕ ДОТАЦИИ </a:t>
            </a:r>
            <a:endParaRPr lang="ru-RU" sz="2400" dirty="0">
              <a:ea typeface="NSimSun" panose="02010609030101010101" pitchFamily="49" charset="-12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1647" y="2837381"/>
            <a:ext cx="74614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6EE4F-2A1B-407C-8B09-9E7E47C30857}"/>
              </a:ext>
            </a:extLst>
          </p:cNvPr>
          <p:cNvSpPr txBox="1"/>
          <p:nvPr/>
        </p:nvSpPr>
        <p:spPr>
          <a:xfrm>
            <a:off x="1332970" y="2233224"/>
            <a:ext cx="8216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МЕТОДЫ И СПОСОБЫ ФИНАНСИРОВАНИЯ ОБЪЕКТОВ;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260AE5-18E7-4FB6-B835-9FCC3139C547}"/>
              </a:ext>
            </a:extLst>
          </p:cNvPr>
          <p:cNvSpPr txBox="1"/>
          <p:nvPr/>
        </p:nvSpPr>
        <p:spPr>
          <a:xfrm>
            <a:off x="1332970" y="1272724"/>
            <a:ext cx="6593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ОПТИМАЛЬНОСТЬ ТЕРРИТОРИАЛЬНЫХ СХЕМ РАЗМЕЩЕНИЯ ОБЪЕКТОВ ТКО;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6144BE-55E3-4534-8D67-0200D4483227}"/>
              </a:ext>
            </a:extLst>
          </p:cNvPr>
          <p:cNvSpPr txBox="1"/>
          <p:nvPr/>
        </p:nvSpPr>
        <p:spPr>
          <a:xfrm>
            <a:off x="1332970" y="2986425"/>
            <a:ext cx="781103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200" b="1" dirty="0"/>
              <a:t>СИНХРОНИЗАЦИЯ ДЕЯТЕЛЬНОСТИ РЕГИОНАЛЬНОГО ОПЕРАТОРА СФЕРЫ ТКО С ИНЫМИ УЧАСТНИКАМИ ПРОЦЕССА;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E9D8F-2767-45C1-91A8-D06986269637}"/>
              </a:ext>
            </a:extLst>
          </p:cNvPr>
          <p:cNvSpPr txBox="1"/>
          <p:nvPr/>
        </p:nvSpPr>
        <p:spPr>
          <a:xfrm>
            <a:off x="1332970" y="4070421"/>
            <a:ext cx="821653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200" b="1" dirty="0"/>
              <a:t>КОРРЕКТИРОВКА НОРМАТИВНО-ПРАВОВОЙ БАЗЫ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4" y="1243897"/>
            <a:ext cx="754706" cy="7480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4" y="2092812"/>
            <a:ext cx="754706" cy="7480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4" y="2993247"/>
            <a:ext cx="754706" cy="7480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4" y="3911845"/>
            <a:ext cx="754706" cy="74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2970" y="214932"/>
            <a:ext cx="710852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/>
              <a:t>ФАКТОРЫ, ВЛИЯЮЩИЕ НА ЭФФЕКТИВНОСТЬ СИСТЕМЫ ОБРАЩЕНИЯ С ТКО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6733" y="4438187"/>
            <a:ext cx="867242" cy="99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5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72702" y="1626024"/>
            <a:ext cx="3457751" cy="1243709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72701" y="2928067"/>
            <a:ext cx="3457751" cy="1475811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72701" y="4458675"/>
            <a:ext cx="3457751" cy="983839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82495" y="5497682"/>
            <a:ext cx="3457751" cy="823592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80658" y="2927136"/>
            <a:ext cx="3606612" cy="1476742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280658" y="4473713"/>
            <a:ext cx="3606612" cy="97370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80658" y="5517253"/>
            <a:ext cx="3606612" cy="771530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80658" y="1548749"/>
            <a:ext cx="3606612" cy="1320984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80658" y="882909"/>
            <a:ext cx="3606612" cy="665840"/>
          </a:xfrm>
          <a:prstGeom prst="rect">
            <a:avLst/>
          </a:prstGeom>
          <a:solidFill>
            <a:schemeClr val="accent4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2701" y="882909"/>
            <a:ext cx="3457751" cy="743115"/>
          </a:xfrm>
          <a:prstGeom prst="rect">
            <a:avLst/>
          </a:prstGeom>
          <a:solidFill>
            <a:schemeClr val="accent2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8" y="4757738"/>
            <a:ext cx="43457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926" y="41279"/>
            <a:ext cx="834434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Calibri (Основной текст)"/>
              </a:rPr>
              <a:t>ПОСЛЕДСТВИЯ РЕАЛИЗАЦИИ НЕЭФФЕКТИВНЫХ ТЕРРИТОРИАЛЬНЫХ СХЕМ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889" y="1758236"/>
            <a:ext cx="3427810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libri (Основной текст)"/>
              </a:rPr>
              <a:t>НЕКОРРЕКТНО ОПРЕДЕЛЕН БАЛАНС И НОРМАТИВЫ ОТХОДОВ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822" y="902062"/>
            <a:ext cx="34278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 (Основной текст)"/>
              </a:rPr>
              <a:t>НЕДОСТАТОК ТЕРРИТОРИАЛЬНОЙ СХЕМЫ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3152" y="1047504"/>
            <a:ext cx="21633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 (Основной текст)"/>
              </a:rPr>
              <a:t>РЕЗУЛЬТАТ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8718" y="3090457"/>
            <a:ext cx="3380184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libri (Основной текст)"/>
              </a:rPr>
              <a:t>ЗОНИРОВАНИЕ ТЕРРИТОРИИ БЕЗ ЭКОНОМИЧЕСКОГО ОБОСНОВАНИЯ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0267" y="4493813"/>
            <a:ext cx="3380185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libri (Основной текст)"/>
              </a:rPr>
              <a:t>НЕ УЧТЕНЫ ОБЪЕКТЫ, ИМЕЮЩИЕ ПЕРСПЕКТИВУ РАЗВИТИЯ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2702" y="5538005"/>
            <a:ext cx="3380184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libri (Основной текст)"/>
              </a:rPr>
              <a:t>ПЛАНИРОВАНИЕ ИЗБЫТОЧНЫХ МОЩНОСТЕЙ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61776" y="1558253"/>
            <a:ext cx="35134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Calibri (Основной текст)"/>
              </a:rPr>
              <a:t>НЕКОРРЕКТНО СФОРМИРОВАННОЕ ТЕХНИЧЕСКОЕ ЗАДАНИЕ ДЛЯ РЕГИОНАЛЬНОГО ОПЕРАТОРА (неучтенные отходы, образование несанкционированных свалок)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61776" y="2882306"/>
            <a:ext cx="3606612" cy="1323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Calibri (Основной текст)"/>
              </a:rPr>
              <a:t>ОБРАЗОВАНИЕ НЕПРИВЛЕКАТЕЛЬНЫХ ДЛЯ ИНВЕСТОРА И РЕГИОНАЛЬНЫХ ОПЕРАТОРОВ ТЕРРИТОРИЙ (</a:t>
            </a:r>
            <a:r>
              <a:rPr lang="ru-RU" sz="1200" b="1" dirty="0">
                <a:solidFill>
                  <a:schemeClr val="tx1"/>
                </a:solidFill>
                <a:latin typeface="Calibri (Основной текст)"/>
              </a:rPr>
              <a:t>функционирование при высоких тарифах для населения либо необходимость привлечения бюджетных средств)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80658" y="4495429"/>
            <a:ext cx="3513406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Calibri (Основной текст)"/>
              </a:rPr>
              <a:t>НЕРАЦИОНАЛЬНОЕ ИСПОЛЬЗОВАНИЕ ЗЕМЕЛЬНЫХ РЕСУРСОВ; ТРАТЫ БЮДЖЕТА НА РЕКУЛЬТИВАЦИЮ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80658" y="5510310"/>
            <a:ext cx="3513406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Calibri (Основной текст)"/>
              </a:rPr>
              <a:t>СОЦИАЛЬНАЯ НАПРЯЖЕННОСТЬ СРЕДИ ПРЕДПРИНИМАТЕЛЬСКОГО СООБЩЕСТВА; УВЕЛИЧЕНИЕ ТАРИФА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88" y="1626024"/>
            <a:ext cx="679551" cy="7784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88" y="3062407"/>
            <a:ext cx="679551" cy="7784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67" y="5447418"/>
            <a:ext cx="679551" cy="7784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68" y="4495429"/>
            <a:ext cx="679551" cy="77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5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51" y="1909651"/>
            <a:ext cx="3455683" cy="3367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1709" y="1591171"/>
            <a:ext cx="2188784" cy="2031325"/>
          </a:xfrm>
          <a:prstGeom prst="rect">
            <a:avLst/>
          </a:prstGeom>
          <a:solidFill>
            <a:srgbClr val="A5D4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 (Основной текст)"/>
                <a:ea typeface="Tahoma" panose="020B0604030504040204" pitchFamily="34" charset="0"/>
                <a:cs typeface="Tahoma" panose="020B0604030504040204" pitchFamily="34" charset="0"/>
              </a:rPr>
              <a:t>Нормативы образования ТКО, учет их образователей, места, способ и периодичность сбора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1294" y="4319679"/>
            <a:ext cx="2269456" cy="2031325"/>
          </a:xfrm>
          <a:prstGeom prst="rect">
            <a:avLst/>
          </a:prstGeom>
          <a:solidFill>
            <a:srgbClr val="A5D4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 (Основной текст)"/>
                <a:ea typeface="Tahoma" panose="020B0604030504040204" pitchFamily="34" charset="0"/>
                <a:cs typeface="Tahoma" panose="020B0604030504040204" pitchFamily="34" charset="0"/>
              </a:rPr>
              <a:t>Исполнитель: </a:t>
            </a:r>
          </a:p>
          <a:p>
            <a:pPr algn="ctr"/>
            <a:r>
              <a:rPr lang="ru-RU" sz="1400" b="1" dirty="0">
                <a:latin typeface="Calibri (Основной текст)"/>
                <a:ea typeface="Tahoma" panose="020B0604030504040204" pitchFamily="34" charset="0"/>
                <a:cs typeface="Tahoma" panose="020B0604030504040204" pitchFamily="34" charset="0"/>
              </a:rPr>
              <a:t>• региональный оператор сферы ТКО;</a:t>
            </a:r>
          </a:p>
          <a:p>
            <a:pPr algn="ctr"/>
            <a:r>
              <a:rPr lang="ru-RU" sz="1400" b="1" dirty="0">
                <a:latin typeface="Calibri (Основной текст)"/>
                <a:ea typeface="Tahoma" panose="020B0604030504040204" pitchFamily="34" charset="0"/>
                <a:cs typeface="Tahoma" panose="020B0604030504040204" pitchFamily="34" charset="0"/>
              </a:rPr>
              <a:t>•региональные органы исполнительной власти</a:t>
            </a:r>
          </a:p>
          <a:p>
            <a:pPr algn="ctr"/>
            <a:r>
              <a:rPr lang="ru-RU" sz="1400" b="1" i="1" dirty="0">
                <a:latin typeface="Calibri (Основной текст)"/>
                <a:ea typeface="Tahoma" panose="020B0604030504040204" pitchFamily="34" charset="0"/>
                <a:cs typeface="Tahoma" panose="020B0604030504040204" pitchFamily="34" charset="0"/>
              </a:rPr>
              <a:t> (уточнение данных в первый год функционирования)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508" y="593133"/>
            <a:ext cx="2315123" cy="1754326"/>
          </a:xfrm>
          <a:prstGeom prst="rect">
            <a:avLst/>
          </a:prstGeom>
          <a:solidFill>
            <a:srgbClr val="85E9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 (Основной текст)"/>
                <a:ea typeface="Tahoma" panose="020B0604030504040204" pitchFamily="34" charset="0"/>
                <a:cs typeface="Tahoma" panose="020B0604030504040204" pitchFamily="34" charset="0"/>
              </a:rPr>
              <a:t>Схема размещения объектов ТКО с учетом их спецификации и</a:t>
            </a:r>
          </a:p>
          <a:p>
            <a:pPr algn="ctr"/>
            <a:r>
              <a:rPr lang="ru-RU" b="1" dirty="0">
                <a:latin typeface="Calibri (Основной текст)"/>
                <a:ea typeface="Tahoma" panose="020B0604030504040204" pitchFamily="34" charset="0"/>
                <a:cs typeface="Tahoma" panose="020B0604030504040204" pitchFamily="34" charset="0"/>
              </a:rPr>
              <a:t>формирования потоков отходов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6367" y="4404790"/>
            <a:ext cx="2548367" cy="2031325"/>
          </a:xfrm>
          <a:prstGeom prst="rect">
            <a:avLst/>
          </a:prstGeom>
          <a:solidFill>
            <a:srgbClr val="00CE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libri (Основной текст)"/>
                <a:ea typeface="Tahoma" panose="020B0604030504040204" pitchFamily="34" charset="0"/>
                <a:cs typeface="Tahoma" panose="020B0604030504040204" pitchFamily="34" charset="0"/>
              </a:rPr>
              <a:t>Исполнитель:</a:t>
            </a:r>
          </a:p>
          <a:p>
            <a:r>
              <a:rPr lang="ru-RU" sz="1400" b="1" dirty="0">
                <a:latin typeface="Calibri (Основной текст)"/>
                <a:ea typeface="Tahoma" panose="020B0604030504040204" pitchFamily="34" charset="0"/>
                <a:cs typeface="Tahoma" panose="020B0604030504040204" pitchFamily="34" charset="0"/>
              </a:rPr>
              <a:t>• органы власти; </a:t>
            </a:r>
          </a:p>
          <a:p>
            <a:r>
              <a:rPr lang="ru-RU" sz="1400" b="1" dirty="0">
                <a:latin typeface="Calibri (Основной текст)"/>
                <a:ea typeface="Tahoma" panose="020B0604030504040204" pitchFamily="34" charset="0"/>
                <a:cs typeface="Tahoma" panose="020B0604030504040204" pitchFamily="34" charset="0"/>
              </a:rPr>
              <a:t>• потенциальные инвесторы; </a:t>
            </a:r>
          </a:p>
          <a:p>
            <a:r>
              <a:rPr lang="ru-RU" sz="1400" b="1" dirty="0">
                <a:latin typeface="Calibri (Основной текст)"/>
                <a:ea typeface="Tahoma" panose="020B0604030504040204" pitchFamily="34" charset="0"/>
                <a:cs typeface="Tahoma" panose="020B0604030504040204" pitchFamily="34" charset="0"/>
              </a:rPr>
              <a:t>• потенциальные  региональные операторы сферы ТКО</a:t>
            </a:r>
          </a:p>
          <a:p>
            <a:r>
              <a:rPr lang="ru-RU" sz="1400" b="1" i="1" dirty="0">
                <a:latin typeface="Calibri (Основной текст)"/>
                <a:ea typeface="Tahoma" panose="020B0604030504040204" pitchFamily="34" charset="0"/>
                <a:cs typeface="Tahoma" panose="020B0604030504040204" pitchFamily="34" charset="0"/>
              </a:rPr>
              <a:t>(в период подготовки к конкурсным процедурам)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7512" y="1227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Корректировка территориальных схем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"до" и "в процессе" 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реализации новой реформы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02329" y="2896319"/>
            <a:ext cx="147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«ДО»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64" y="3137403"/>
            <a:ext cx="213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«В </a:t>
            </a:r>
          </a:p>
          <a:p>
            <a:r>
              <a:rPr lang="ru-RU" sz="2000" b="1" dirty="0"/>
              <a:t>ПРОЦЕССЕ»</a:t>
            </a:r>
          </a:p>
        </p:txBody>
      </p:sp>
      <p:cxnSp>
        <p:nvCxnSpPr>
          <p:cNvPr id="19" name="Прямая соединительная линия 18"/>
          <p:cNvCxnSpPr>
            <a:cxnSpLocks/>
            <a:endCxn id="3" idx="1"/>
          </p:cNvCxnSpPr>
          <p:nvPr/>
        </p:nvCxnSpPr>
        <p:spPr>
          <a:xfrm flipV="1">
            <a:off x="6272784" y="2606834"/>
            <a:ext cx="368925" cy="32323"/>
          </a:xfrm>
          <a:prstGeom prst="line">
            <a:avLst/>
          </a:prstGeom>
          <a:ln w="38100">
            <a:solidFill>
              <a:srgbClr val="BFFF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/>
            <a:stCxn id="8" idx="3"/>
          </p:cNvCxnSpPr>
          <p:nvPr/>
        </p:nvCxnSpPr>
        <p:spPr>
          <a:xfrm>
            <a:off x="2424631" y="1470296"/>
            <a:ext cx="1625918" cy="792953"/>
          </a:xfrm>
          <a:prstGeom prst="line">
            <a:avLst/>
          </a:prstGeom>
          <a:ln w="38100">
            <a:solidFill>
              <a:srgbClr val="85E9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6" idx="3"/>
          </p:cNvCxnSpPr>
          <p:nvPr/>
        </p:nvCxnSpPr>
        <p:spPr>
          <a:xfrm flipH="1" flipV="1">
            <a:off x="2865346" y="3331870"/>
            <a:ext cx="640746" cy="153245"/>
          </a:xfrm>
          <a:prstGeom prst="line">
            <a:avLst/>
          </a:prstGeom>
          <a:ln w="38100">
            <a:solidFill>
              <a:srgbClr val="00A7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 flipV="1">
            <a:off x="2865346" y="4832838"/>
            <a:ext cx="1291604" cy="782686"/>
          </a:xfrm>
          <a:prstGeom prst="line">
            <a:avLst/>
          </a:prstGeom>
          <a:ln w="38100">
            <a:solidFill>
              <a:srgbClr val="00C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5" idx="1"/>
          </p:cNvCxnSpPr>
          <p:nvPr/>
        </p:nvCxnSpPr>
        <p:spPr>
          <a:xfrm>
            <a:off x="6246065" y="4871836"/>
            <a:ext cx="515229" cy="463506"/>
          </a:xfrm>
          <a:prstGeom prst="line">
            <a:avLst/>
          </a:prstGeom>
          <a:ln w="38100">
            <a:solidFill>
              <a:srgbClr val="A5D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1A3F96-6299-4AED-BBE3-532F1AC66D30}"/>
              </a:ext>
            </a:extLst>
          </p:cNvPr>
          <p:cNvSpPr txBox="1"/>
          <p:nvPr/>
        </p:nvSpPr>
        <p:spPr>
          <a:xfrm>
            <a:off x="109508" y="2593206"/>
            <a:ext cx="2755838" cy="1477328"/>
          </a:xfrm>
          <a:prstGeom prst="rect">
            <a:avLst/>
          </a:prstGeom>
          <a:solidFill>
            <a:srgbClr val="00A7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 (Основной текст)"/>
                <a:ea typeface="Tahoma" panose="020B0604030504040204" pitchFamily="34" charset="0"/>
                <a:cs typeface="Tahoma" panose="020B0604030504040204" pitchFamily="34" charset="0"/>
              </a:rPr>
              <a:t>Зонирование территории до проведения конкурсов по выбору региональных операторов сферы ТКО</a:t>
            </a:r>
          </a:p>
        </p:txBody>
      </p:sp>
    </p:spTree>
    <p:extLst>
      <p:ext uri="{BB962C8B-B14F-4D97-AF65-F5344CB8AC3E}">
        <p14:creationId xmlns:p14="http://schemas.microsoft.com/office/powerpoint/2010/main" val="171497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03" y="80861"/>
            <a:ext cx="9144000" cy="9302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39000">
                <a:schemeClr val="accent6">
                  <a:lumMod val="20000"/>
                  <a:lumOff val="80000"/>
                </a:schemeClr>
              </a:gs>
              <a:gs pos="55000">
                <a:schemeClr val="accent6">
                  <a:lumMod val="60000"/>
                  <a:lumOff val="40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7E601-CA1B-4FA1-A956-093C7FF214C8}"/>
              </a:ext>
            </a:extLst>
          </p:cNvPr>
          <p:cNvSpPr txBox="1"/>
          <p:nvPr/>
        </p:nvSpPr>
        <p:spPr>
          <a:xfrm>
            <a:off x="-1" y="132754"/>
            <a:ext cx="91501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ВЛИЯНИЕ СХЕМЫ РАЗМЕЩЕНИЯ ОБЪЕКТОВ ТКО </a:t>
            </a:r>
          </a:p>
          <a:p>
            <a:pPr algn="ctr"/>
            <a:r>
              <a:rPr lang="ru-RU" b="1" dirty="0"/>
              <a:t>НА ТАРИФ И ИНВЕСТПРИВЛЕКАТЕЛЬНОСТЬ ТЕРРИТОРИИ </a:t>
            </a:r>
          </a:p>
          <a:p>
            <a:pPr algn="ctr"/>
            <a:r>
              <a:rPr lang="ru-RU" b="1" dirty="0"/>
              <a:t>(на примере Волгоградской области)</a:t>
            </a:r>
          </a:p>
          <a:p>
            <a:pPr algn="ctr"/>
            <a:r>
              <a:rPr lang="ru-RU" sz="20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4AE21-2C0C-4C25-B021-AF33B63AABEF}"/>
              </a:ext>
            </a:extLst>
          </p:cNvPr>
          <p:cNvSpPr txBox="1"/>
          <p:nvPr/>
        </p:nvSpPr>
        <p:spPr>
          <a:xfrm>
            <a:off x="5000017" y="1011092"/>
            <a:ext cx="396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НЕЭФФЕКТИВНАЯ СХЕМА</a:t>
            </a:r>
          </a:p>
          <a:p>
            <a:pPr algn="ctr"/>
            <a:r>
              <a:rPr lang="en-US" dirty="0"/>
              <a:t> (18 </a:t>
            </a:r>
            <a:r>
              <a:rPr lang="ru-RU" dirty="0"/>
              <a:t>КЛАСТЕРОВ)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BD21F-350A-46EC-B553-E4C3564B2D96}"/>
              </a:ext>
            </a:extLst>
          </p:cNvPr>
          <p:cNvSpPr txBox="1"/>
          <p:nvPr/>
        </p:nvSpPr>
        <p:spPr>
          <a:xfrm>
            <a:off x="202637" y="1011092"/>
            <a:ext cx="4372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ЭФФЕКТИВНАЯ СХЕМА</a:t>
            </a:r>
          </a:p>
          <a:p>
            <a:pPr algn="ctr"/>
            <a:r>
              <a:rPr lang="ru-RU" dirty="0"/>
              <a:t>(7 КЛАСТЕРОВ)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75827"/>
              </p:ext>
            </p:extLst>
          </p:nvPr>
        </p:nvGraphicFramePr>
        <p:xfrm>
          <a:off x="288332" y="4862074"/>
          <a:ext cx="8573438" cy="19563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5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23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ВАРИАНТ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(7 кластеров)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ВАРИАНТ</a:t>
                      </a:r>
                    </a:p>
                    <a:p>
                      <a:pPr algn="ctr"/>
                      <a:r>
                        <a:rPr lang="ru-RU" sz="1200" dirty="0"/>
                        <a:t> (18 кластеров)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24">
                <a:tc>
                  <a:txBody>
                    <a:bodyPr/>
                    <a:lstStyle/>
                    <a:p>
                      <a:r>
                        <a:rPr lang="ru-RU" sz="1200" b="1" dirty="0"/>
                        <a:t>РАСЧЕТНЫЙ</a:t>
                      </a:r>
                      <a:r>
                        <a:rPr lang="ru-RU" sz="1200" b="1" baseline="0" dirty="0"/>
                        <a:t> ТАРИФ ЗА РАЗМЕЩЕНИЕ ОТХОДОВ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до 200 р/куб.м. </a:t>
                      </a:r>
                    </a:p>
                    <a:p>
                      <a:pPr algn="ctr"/>
                      <a:r>
                        <a:rPr lang="ru-RU" sz="1400" b="1" dirty="0"/>
                        <a:t>(ЕТРО – до 550 р/куб.м)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до 600 р/</a:t>
                      </a:r>
                      <a:r>
                        <a:rPr lang="ru-RU" sz="1400" b="1" dirty="0" err="1"/>
                        <a:t>куб.м</a:t>
                      </a:r>
                      <a:r>
                        <a:rPr lang="ru-RU" sz="1400" b="1" dirty="0"/>
                        <a:t>.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76">
                <a:tc>
                  <a:txBody>
                    <a:bodyPr/>
                    <a:lstStyle/>
                    <a:p>
                      <a:r>
                        <a:rPr lang="ru-RU" sz="1200" b="1" dirty="0"/>
                        <a:t>ИНВЕСТИЦИОННАЯ ПРИВЛЕКАТЕЛЬНОСТЬ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 всех кластерах, в том</a:t>
                      </a:r>
                      <a:r>
                        <a:rPr lang="ru-RU" sz="1400" baseline="0" dirty="0"/>
                        <a:t> числе, на </a:t>
                      </a:r>
                      <a:r>
                        <a:rPr lang="ru-RU" sz="1400" dirty="0"/>
                        <a:t>сельских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территориях</a:t>
                      </a:r>
                      <a:r>
                        <a:rPr lang="ru-RU" sz="1400" baseline="0" dirty="0"/>
                        <a:t> 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Только в областном</a:t>
                      </a:r>
                      <a:r>
                        <a:rPr lang="ru-RU" sz="1400" baseline="0" dirty="0"/>
                        <a:t> центре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231">
                <a:tc>
                  <a:txBody>
                    <a:bodyPr/>
                    <a:lstStyle/>
                    <a:p>
                      <a:r>
                        <a:rPr lang="ru-RU" sz="1200" b="1" dirty="0"/>
                        <a:t>НЕОБХОДИМОСТЬ</a:t>
                      </a:r>
                      <a:r>
                        <a:rPr lang="ru-RU" sz="1200" b="1" baseline="0" dirty="0"/>
                        <a:t> В ГОСДОТАЦИЯХ И ГОСГАРАНТИЯХ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нет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есть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B6FB46-3CAB-4D3C-B415-FE54B9F0C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59" y="1740235"/>
            <a:ext cx="2601791" cy="22487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99D5F0-08C4-42FD-BE6D-6377E32F7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7" y="1657423"/>
            <a:ext cx="2745705" cy="23745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84" y="4031987"/>
            <a:ext cx="4963933" cy="7796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РЕГИОН ОБЕСПЕЧЕН НА </a:t>
            </a:r>
            <a:r>
              <a:rPr lang="ru-RU" sz="1200" b="1" dirty="0">
                <a:solidFill>
                  <a:srgbClr val="FF0000"/>
                </a:solidFill>
              </a:rPr>
              <a:t>80 % </a:t>
            </a:r>
            <a:r>
              <a:rPr lang="ru-RU" sz="1200" dirty="0">
                <a:solidFill>
                  <a:schemeClr val="tx1"/>
                </a:solidFill>
              </a:rPr>
              <a:t>ОБЪЕКТАМИ РАЗМЕЩЕНИЯ ОТХОДОВ.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ВОЗВОДЯТСЯ ДВА КРУПНЕЙШИХ МУСОРОПЕРЕРАБАТЫВАЮЩИХ КОМПЛЕКСА ОБЩЕЙ МОЩНОСТЬЮ </a:t>
            </a:r>
            <a:r>
              <a:rPr lang="ru-RU" sz="1200" b="1" dirty="0">
                <a:solidFill>
                  <a:srgbClr val="FF0000"/>
                </a:solidFill>
              </a:rPr>
              <a:t>5,5 </a:t>
            </a:r>
            <a:r>
              <a:rPr lang="ru-RU" sz="1200" dirty="0">
                <a:solidFill>
                  <a:schemeClr val="tx1"/>
                </a:solidFill>
              </a:rPr>
              <a:t>МЛН.КУБ.М./ГОД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(без применения бюджетных дотаций и гарантий)</a:t>
            </a:r>
          </a:p>
        </p:txBody>
      </p:sp>
    </p:spTree>
    <p:extLst>
      <p:ext uri="{BB962C8B-B14F-4D97-AF65-F5344CB8AC3E}">
        <p14:creationId xmlns:p14="http://schemas.microsoft.com/office/powerpoint/2010/main" val="258074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E0167C-E2EB-4FA1-A799-CE9C1C78E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9" y="521806"/>
            <a:ext cx="3049926" cy="3059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28" y="640250"/>
            <a:ext cx="3057090" cy="287920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66146"/>
              </p:ext>
            </p:extLst>
          </p:nvPr>
        </p:nvGraphicFramePr>
        <p:xfrm>
          <a:off x="73890" y="3519458"/>
          <a:ext cx="9083360" cy="33266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69061">
                  <a:extLst>
                    <a:ext uri="{9D8B030D-6E8A-4147-A177-3AD203B41FA5}">
                      <a16:colId xmlns:a16="http://schemas.microsoft.com/office/drawing/2014/main" val="1504199573"/>
                    </a:ext>
                  </a:extLst>
                </a:gridCol>
                <a:gridCol w="2271433">
                  <a:extLst>
                    <a:ext uri="{9D8B030D-6E8A-4147-A177-3AD203B41FA5}">
                      <a16:colId xmlns:a16="http://schemas.microsoft.com/office/drawing/2014/main" val="181359307"/>
                    </a:ext>
                  </a:extLst>
                </a:gridCol>
                <a:gridCol w="2271433">
                  <a:extLst>
                    <a:ext uri="{9D8B030D-6E8A-4147-A177-3AD203B41FA5}">
                      <a16:colId xmlns:a16="http://schemas.microsoft.com/office/drawing/2014/main" val="738566767"/>
                    </a:ext>
                  </a:extLst>
                </a:gridCol>
                <a:gridCol w="2271433">
                  <a:extLst>
                    <a:ext uri="{9D8B030D-6E8A-4147-A177-3AD203B41FA5}">
                      <a16:colId xmlns:a16="http://schemas.microsoft.com/office/drawing/2014/main" val="1335034910"/>
                    </a:ext>
                  </a:extLst>
                </a:gridCol>
              </a:tblGrid>
              <a:tr h="1681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КРИТЕРИИ</a:t>
                      </a:r>
                      <a:r>
                        <a:rPr lang="ru-RU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ВАРИАНТ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 ВАРИАНТ</a:t>
                      </a:r>
                      <a:r>
                        <a:rPr lang="ru-RU" sz="800" b="1" u="none" strike="noStrike" baseline="0" dirty="0">
                          <a:effectLst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439563"/>
                  </a:ext>
                </a:extLst>
              </a:tr>
              <a:tr h="280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городская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сельская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все территории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59413"/>
                  </a:ext>
                </a:extLst>
              </a:tr>
              <a:tr h="263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ЗОН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40" marR="6760" marT="6760" marB="3244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60" marR="6760" marT="6760" marB="3244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43502"/>
                  </a:ext>
                </a:extLst>
              </a:tr>
              <a:tr h="390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РАСЧЕТНЫЙ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ТАРИФ РЕГИОНАЛЬНОГО ОПЕРАТОРА (РО)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40" marR="6760" marT="6760" marB="3244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до 1500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550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/>
                </a:tc>
                <a:extLst>
                  <a:ext uri="{0D108BD9-81ED-4DB2-BD59-A6C34878D82A}">
                    <a16:rowId xmlns:a16="http://schemas.microsoft.com/office/drawing/2014/main" val="474818720"/>
                  </a:ext>
                </a:extLst>
              </a:tr>
              <a:tr h="390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ПЛАТЕЖЕСПОСОБНОСТЬ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НАСЕЛЕНИЯ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40" marR="6760" marT="6760" marB="3244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высокая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низкая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средняя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768205"/>
                  </a:ext>
                </a:extLst>
              </a:tr>
              <a:tr h="263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НАЛИЧИЕ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ПОТЕНЦИАЛЬНЫХ РО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40" marR="6760" marT="6760" marB="3244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высокое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крайне низкое/отсутствие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есть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/>
                </a:tc>
                <a:extLst>
                  <a:ext uri="{0D108BD9-81ED-4DB2-BD59-A6C34878D82A}">
                    <a16:rowId xmlns:a16="http://schemas.microsoft.com/office/drawing/2014/main" val="1722045571"/>
                  </a:ext>
                </a:extLst>
              </a:tr>
              <a:tr h="263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СОЦНАПРЯЖЕННОСТЬ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40" marR="6760" marT="6760" marB="3244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крайне высокая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умеренная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40570"/>
                  </a:ext>
                </a:extLst>
              </a:tr>
              <a:tr h="565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ИНВЕСТ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ПРИВЛЕКАТЕЛЬНОСТЬ (В ЧАСТИ ВОЗВЕДЕНИЯ НЕДОСТОЮЩИХ ОБЪЕКТОВ)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40" marR="6760" marT="6760" marB="3244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есть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есть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/>
                </a:tc>
                <a:extLst>
                  <a:ext uri="{0D108BD9-81ED-4DB2-BD59-A6C34878D82A}">
                    <a16:rowId xmlns:a16="http://schemas.microsoft.com/office/drawing/2014/main" val="2359839271"/>
                  </a:ext>
                </a:extLst>
              </a:tr>
              <a:tr h="740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ВЫВОД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40" marR="6760" marT="6760" marB="32448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ДЛЯ</a:t>
                      </a:r>
                      <a:r>
                        <a:rPr lang="ru-RU" sz="1100" b="1" u="none" strike="noStrike" baseline="0" dirty="0">
                          <a:effectLst/>
                        </a:rPr>
                        <a:t> ПРИВЛЕЧЕНИЯ РО И ИНВЕСТОРА НА ПРИЕМЛЕМЫХ ДЛЯ СУБЪЕКТА РФ УСЛОВИЯХ, А ТАКЖЕ СНИЖЕНИЯ СОЦИАЛЬНОГО НАПРЯЖЕНИЯ </a:t>
                      </a:r>
                      <a:r>
                        <a:rPr lang="ru-RU" sz="1100" u="none" strike="noStrike" baseline="0" dirty="0">
                          <a:effectLst/>
                        </a:rPr>
                        <a:t>НЕОБХОДИМО ПРИ ФОРМИРОВАНИИ </a:t>
                      </a:r>
                      <a:r>
                        <a:rPr lang="ru-RU" sz="1100" u="none" strike="noStrike" dirty="0">
                          <a:effectLst/>
                        </a:rPr>
                        <a:t> ТЕРРИТОРИАЛЬНЫХ</a:t>
                      </a:r>
                      <a:r>
                        <a:rPr lang="ru-RU" sz="1100" u="none" strike="noStrike" baseline="0" dirty="0">
                          <a:effectLst/>
                        </a:rPr>
                        <a:t> ЗОН ПЕРЕД КОНКУРСНЫМИ ПРОЦЕДУРАМИ </a:t>
                      </a:r>
                      <a:r>
                        <a:rPr lang="ru-RU" sz="1100" b="1" u="none" strike="noStrike" baseline="0" dirty="0">
                          <a:effectLst/>
                        </a:rPr>
                        <a:t>ОБЪЯДИНЯТЬ ИНВЕСТПРИВЛЕКАТЕЛЬНЫЕ ТЕРРИТОРИИ </a:t>
                      </a:r>
                      <a:r>
                        <a:rPr lang="ru-RU" sz="1100" b="1" u="none" strike="noStrike" dirty="0">
                          <a:effectLst/>
                        </a:rPr>
                        <a:t>(городские, территории с высокой плотностью) С</a:t>
                      </a:r>
                      <a:r>
                        <a:rPr lang="ru-RU" sz="1100" b="1" u="none" strike="noStrike" baseline="0" dirty="0">
                          <a:effectLst/>
                        </a:rPr>
                        <a:t> ПРОБЛЕМНЫМИ</a:t>
                      </a:r>
                      <a:r>
                        <a:rPr lang="ru-RU" sz="1100" b="1" u="none" strike="noStrike" dirty="0">
                          <a:effectLst/>
                        </a:rPr>
                        <a:t> (сельские, труднодоступные, малонаселенные).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32448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82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3890" y="0"/>
            <a:ext cx="9113680" cy="64024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39000">
                <a:schemeClr val="accent6">
                  <a:lumMod val="20000"/>
                  <a:lumOff val="80000"/>
                </a:schemeClr>
              </a:gs>
              <a:gs pos="55000">
                <a:schemeClr val="accent6">
                  <a:lumMod val="60000"/>
                  <a:lumOff val="40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ПРИВЛЕКАТЕЛЬНОСТЬ ТЕРРИТОРИЙ ПРИ ФУНКЦИОНИРОВАНИИ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РЕГИОНАЛЬНОГО ОПЕРАТОРА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НА ПРИМЕРЕ АСТРАХАНСКОЙ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94097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03" y="1"/>
            <a:ext cx="9144000" cy="96619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39000">
                <a:schemeClr val="accent6">
                  <a:lumMod val="20000"/>
                  <a:lumOff val="80000"/>
                </a:schemeClr>
              </a:gs>
              <a:gs pos="55000">
                <a:schemeClr val="accent6">
                  <a:lumMod val="60000"/>
                  <a:lumOff val="40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062" y="954370"/>
            <a:ext cx="2627086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Более </a:t>
            </a:r>
            <a:r>
              <a:rPr lang="ru-RU" sz="2000" b="1" dirty="0"/>
              <a:t>низкий тариф </a:t>
            </a:r>
          </a:p>
          <a:p>
            <a:pPr algn="ctr"/>
            <a:r>
              <a:rPr lang="ru-RU" sz="2000" i="1" dirty="0"/>
              <a:t>(в том числе, в перспективе)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05" y="3939097"/>
            <a:ext cx="2629478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Рациональное использование</a:t>
            </a:r>
          </a:p>
          <a:p>
            <a:pPr algn="ctr"/>
            <a:r>
              <a:rPr lang="ru-RU" sz="2000" b="1" dirty="0"/>
              <a:t>земельных ресурсов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29115"/>
            <a:ext cx="268824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Инвестиционная привлекательность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3213" y="966190"/>
            <a:ext cx="6309194" cy="297004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700" dirty="0"/>
              <a:t>•Более оптимальная схема размещения объектов ТКО (улучшение логистических характеристик) с учетом современных требований природоохранного законодательства; </a:t>
            </a:r>
          </a:p>
          <a:p>
            <a:r>
              <a:rPr lang="ru-RU" sz="1700" b="1" dirty="0"/>
              <a:t>• </a:t>
            </a:r>
            <a:r>
              <a:rPr lang="ru-RU" sz="1700" dirty="0"/>
              <a:t>Построение объектов ТКО с учетом изменений законодательства. В части ужесточения требований при строительстве и эксплуатации полигонов: постоянный многоуровневый мониторинг (1 категория), многослойный защитный экран чаши полигона,  наличие систем дегазации, отвода и отчистки фильтрата и др. </a:t>
            </a:r>
          </a:p>
          <a:p>
            <a:r>
              <a:rPr lang="ru-RU" sz="1700" dirty="0"/>
              <a:t>• Снижения расходов на транспортирование и обработку за счет улучшения технических характеристик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3213" y="3936234"/>
            <a:ext cx="6309194" cy="190821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ru-RU" sz="1700" dirty="0"/>
              <a:t>• Минимизация общей площади, используемой для размещения (захоронения) ТКО; </a:t>
            </a:r>
          </a:p>
          <a:p>
            <a:r>
              <a:rPr lang="ru-RU" sz="1700" dirty="0"/>
              <a:t>• Обработка 100% образующихся отходов с учетом применения наиболее оптимальных технологии приводит к увеличению доли переработки. Цель - нулевое захоронение (переработка органических «хвостов» в инертные материалы)</a:t>
            </a:r>
            <a:endParaRPr lang="ru-RU" sz="1600" dirty="0"/>
          </a:p>
          <a:p>
            <a:pPr algn="ctr"/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773213" y="5944476"/>
            <a:ext cx="6089430" cy="8771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dirty="0"/>
              <a:t>•</a:t>
            </a:r>
            <a:r>
              <a:rPr lang="ru-RU" sz="1700" dirty="0"/>
              <a:t>Возможность построения комплексной системы без бюджетных дотаций, гарантий и обязательств в условиях функционирования института регионального оператора.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770" y="0"/>
            <a:ext cx="886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ПРЕИМУЩЕСТВА ПОДХОДА, НАПРАВЛЕННОГО НА МИНИМИЗАЦИЮ КОЛИЧЕСТВА КЛАСТЕРОВ В ПЕРИОД РЕФОРМИРОВАНИЯ  </a:t>
            </a:r>
          </a:p>
        </p:txBody>
      </p:sp>
    </p:spTree>
    <p:extLst>
      <p:ext uri="{BB962C8B-B14F-4D97-AF65-F5344CB8AC3E}">
        <p14:creationId xmlns:p14="http://schemas.microsoft.com/office/powerpoint/2010/main" val="96844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7" y="1900116"/>
            <a:ext cx="7603887" cy="27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09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4664</TotalTime>
  <Words>673</Words>
  <Application>Microsoft Office PowerPoint</Application>
  <PresentationFormat>Экран (4:3)</PresentationFormat>
  <Paragraphs>115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NSimSun</vt:lpstr>
      <vt:lpstr>Arial</vt:lpstr>
      <vt:lpstr>Arial Black</vt:lpstr>
      <vt:lpstr>Calibri</vt:lpstr>
      <vt:lpstr>Calibri (Основной текст)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581</cp:revision>
  <cp:lastPrinted>2017-03-28T05:56:30Z</cp:lastPrinted>
  <dcterms:created xsi:type="dcterms:W3CDTF">2017-01-25T14:09:26Z</dcterms:created>
  <dcterms:modified xsi:type="dcterms:W3CDTF">2017-06-06T08:57:48Z</dcterms:modified>
</cp:coreProperties>
</file>